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7102475" cy="9388475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Helvetica Neue" panose="020B0604020202020204" charset="0"/>
      <p:regular r:id="rId17"/>
      <p:bold r:id="rId18"/>
      <p:italic r:id="rId19"/>
      <p:boldItalic r:id="rId20"/>
    </p:embeddedFont>
    <p:embeddedFont>
      <p:font typeface="Quattrocento Sans" panose="020B0502050000020003" pitchFamily="34" charset="0"/>
      <p:regular r:id="rId21"/>
      <p:bold r:id="rId22"/>
      <p:italic r:id="rId23"/>
      <p:boldItalic r:id="rId24"/>
    </p:embeddedFont>
    <p:embeddedFont>
      <p:font typeface="Trebuchet MS" panose="020B060302020202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gCYRQ2Tv/ckeV9F6bpsX1wi5JYB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78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3092" y="0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t" anchorCtr="0">
            <a:norm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917422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09750" y="304800"/>
            <a:ext cx="3263900" cy="18367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" name="Google Shape;64;p1:notes"/>
          <p:cNvSpPr txBox="1">
            <a:spLocks noGrp="1"/>
          </p:cNvSpPr>
          <p:nvPr>
            <p:ph type="body" idx="1"/>
          </p:nvPr>
        </p:nvSpPr>
        <p:spPr>
          <a:xfrm>
            <a:off x="648398" y="2554269"/>
            <a:ext cx="6251181" cy="6070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Good morning –  welcome to our webinar; we will get started in a few moments – Sean 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Sean introduce Jerome and Steve and Kevin Gilmore</a:t>
            </a:r>
            <a:endParaRPr/>
          </a:p>
        </p:txBody>
      </p:sp>
      <p:sp>
        <p:nvSpPr>
          <p:cNvPr id="65" name="Google Shape;65;p1:notes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0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10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Mimi- pick up where Steve and Jerome leave off on the team, introduce the rest of the gang, and a little bit more detail about today</a:t>
            </a:r>
            <a:endParaRPr/>
          </a:p>
        </p:txBody>
      </p:sp>
      <p:sp>
        <p:nvSpPr>
          <p:cNvPr id="129" name="Google Shape;129;p10:notes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25" tIns="47100" rIns="94225" bIns="471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25" tIns="47100" rIns="94225" bIns="471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25" tIns="47100" rIns="94225" bIns="471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25" tIns="47100" rIns="94225" bIns="471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6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25" tIns="47100" rIns="94225" bIns="471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7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25" tIns="47100" rIns="94225" bIns="471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25" tIns="47100" rIns="94225" bIns="471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9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25" tIns="47100" rIns="94225" bIns="471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2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12"/>
          <p:cNvSpPr txBox="1"/>
          <p:nvPr/>
        </p:nvSpPr>
        <p:spPr>
          <a:xfrm>
            <a:off x="457200" y="209550"/>
            <a:ext cx="5181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www.bidenschool.udel.edu</a:t>
            </a:r>
            <a:endParaRPr/>
          </a:p>
        </p:txBody>
      </p:sp>
      <p:sp>
        <p:nvSpPr>
          <p:cNvPr id="16" name="Google Shape;16;p12"/>
          <p:cNvSpPr txBox="1"/>
          <p:nvPr/>
        </p:nvSpPr>
        <p:spPr>
          <a:xfrm>
            <a:off x="5622403" y="4476750"/>
            <a:ext cx="34290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Joseph R. Biden, Jr. School of 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Public Policy &amp; Administration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 txBox="1">
            <a:spLocks noGrp="1"/>
          </p:cNvSpPr>
          <p:nvPr>
            <p:ph type="title"/>
          </p:nvPr>
        </p:nvSpPr>
        <p:spPr>
          <a:xfrm>
            <a:off x="6096000" y="459580"/>
            <a:ext cx="2514600" cy="664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rgbClr val="00609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1"/>
          <p:cNvSpPr>
            <a:spLocks noGrp="1"/>
          </p:cNvSpPr>
          <p:nvPr>
            <p:ph type="pic" idx="2"/>
          </p:nvPr>
        </p:nvSpPr>
        <p:spPr>
          <a:xfrm>
            <a:off x="457200" y="459580"/>
            <a:ext cx="5486400" cy="3636169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21"/>
          <p:cNvSpPr txBox="1">
            <a:spLocks noGrp="1"/>
          </p:cNvSpPr>
          <p:nvPr>
            <p:ph type="body" idx="1"/>
          </p:nvPr>
        </p:nvSpPr>
        <p:spPr>
          <a:xfrm>
            <a:off x="6096000" y="1200150"/>
            <a:ext cx="25146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3" name="Google Shape;53;p21"/>
          <p:cNvSpPr txBox="1"/>
          <p:nvPr/>
        </p:nvSpPr>
        <p:spPr>
          <a:xfrm>
            <a:off x="1828800" y="4629150"/>
            <a:ext cx="66294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Biden School of Public Policy &amp; Administration | www.bidenschool.udel.edu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>
            <a:spLocks noGrp="1"/>
          </p:cNvSpPr>
          <p:nvPr>
            <p:ph type="title"/>
          </p:nvPr>
        </p:nvSpPr>
        <p:spPr>
          <a:xfrm>
            <a:off x="457200" y="4762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609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body" idx="1"/>
          </p:nvPr>
        </p:nvSpPr>
        <p:spPr>
          <a:xfrm rot="5400000">
            <a:off x="3246438" y="-1284287"/>
            <a:ext cx="2651125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2"/>
          <p:cNvSpPr txBox="1"/>
          <p:nvPr/>
        </p:nvSpPr>
        <p:spPr>
          <a:xfrm>
            <a:off x="1828800" y="4629150"/>
            <a:ext cx="66294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Biden School of Public Policy &amp; Administration | www.bidenschool.udel.edu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>
            <a:spLocks noGrp="1"/>
          </p:cNvSpPr>
          <p:nvPr>
            <p:ph type="title"/>
          </p:nvPr>
        </p:nvSpPr>
        <p:spPr>
          <a:xfrm rot="5400000">
            <a:off x="5857724" y="1277143"/>
            <a:ext cx="3579813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609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body" idx="1"/>
          </p:nvPr>
        </p:nvSpPr>
        <p:spPr>
          <a:xfrm rot="5400000">
            <a:off x="1677194" y="-704057"/>
            <a:ext cx="3579813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23"/>
          <p:cNvSpPr txBox="1"/>
          <p:nvPr/>
        </p:nvSpPr>
        <p:spPr>
          <a:xfrm>
            <a:off x="1828800" y="4629150"/>
            <a:ext cx="66294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Biden School of Public Policy &amp; Administration | www.bidenschool.udel.edu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"/>
          <p:cNvSpPr txBox="1">
            <a:spLocks noGrp="1"/>
          </p:cNvSpPr>
          <p:nvPr>
            <p:ph type="title"/>
          </p:nvPr>
        </p:nvSpPr>
        <p:spPr>
          <a:xfrm>
            <a:off x="457200" y="91440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609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/>
          <p:nvPr/>
        </p:nvSpPr>
        <p:spPr>
          <a:xfrm>
            <a:off x="1828800" y="4629150"/>
            <a:ext cx="66294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Biden School of Public Policy &amp; Administration | www.bidenschool.udel.edu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4"/>
          <p:cNvSpPr txBox="1">
            <a:spLocks noGrp="1"/>
          </p:cNvSpPr>
          <p:nvPr>
            <p:ph type="title"/>
          </p:nvPr>
        </p:nvSpPr>
        <p:spPr>
          <a:xfrm>
            <a:off x="457200" y="5143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609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body" idx="1"/>
          </p:nvPr>
        </p:nvSpPr>
        <p:spPr>
          <a:xfrm>
            <a:off x="457200" y="1543050"/>
            <a:ext cx="8229600" cy="2651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06096"/>
              </a:buClr>
              <a:buSzPts val="1800"/>
              <a:buChar char="•"/>
              <a:defRPr>
                <a:solidFill>
                  <a:srgbClr val="006096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006096"/>
              </a:buClr>
              <a:buSzPts val="1800"/>
              <a:buChar char="–"/>
              <a:defRPr>
                <a:solidFill>
                  <a:srgbClr val="006096"/>
                </a:solidFill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006096"/>
              </a:buClr>
              <a:buSzPts val="1800"/>
              <a:buChar char="•"/>
              <a:defRPr>
                <a:solidFill>
                  <a:srgbClr val="006096"/>
                </a:solidFill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006096"/>
              </a:buClr>
              <a:buSzPts val="1800"/>
              <a:buChar char="–"/>
              <a:defRPr>
                <a:solidFill>
                  <a:srgbClr val="006096"/>
                </a:solidFill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006096"/>
              </a:buClr>
              <a:buSzPts val="1800"/>
              <a:buChar char="»"/>
              <a:defRPr>
                <a:solidFill>
                  <a:srgbClr val="006096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/>
          <p:nvPr/>
        </p:nvSpPr>
        <p:spPr>
          <a:xfrm>
            <a:off x="1828800" y="4629150"/>
            <a:ext cx="66294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Biden School of Public Policy &amp; Administration | www.bidenschool.udel.edu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5"/>
          <p:cNvSpPr txBox="1">
            <a:spLocks noGrp="1"/>
          </p:cNvSpPr>
          <p:nvPr>
            <p:ph type="title"/>
          </p:nvPr>
        </p:nvSpPr>
        <p:spPr>
          <a:xfrm>
            <a:off x="722313" y="2477691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cap="none">
                <a:solidFill>
                  <a:srgbClr val="00609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body" idx="1"/>
          </p:nvPr>
        </p:nvSpPr>
        <p:spPr>
          <a:xfrm>
            <a:off x="722313" y="1352550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15"/>
          <p:cNvSpPr txBox="1"/>
          <p:nvPr/>
        </p:nvSpPr>
        <p:spPr>
          <a:xfrm>
            <a:off x="1828800" y="4629150"/>
            <a:ext cx="66294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Biden School of Public Policy &amp; Administration | www.bidenschool.udel.edu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6"/>
          <p:cNvSpPr txBox="1">
            <a:spLocks noGrp="1"/>
          </p:cNvSpPr>
          <p:nvPr>
            <p:ph type="title"/>
          </p:nvPr>
        </p:nvSpPr>
        <p:spPr>
          <a:xfrm>
            <a:off x="457200" y="5143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609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body" idx="1"/>
          </p:nvPr>
        </p:nvSpPr>
        <p:spPr>
          <a:xfrm>
            <a:off x="457200" y="1085851"/>
            <a:ext cx="4038600" cy="3108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body" idx="2"/>
          </p:nvPr>
        </p:nvSpPr>
        <p:spPr>
          <a:xfrm>
            <a:off x="4648200" y="1085851"/>
            <a:ext cx="4038600" cy="3108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16"/>
          <p:cNvSpPr txBox="1"/>
          <p:nvPr/>
        </p:nvSpPr>
        <p:spPr>
          <a:xfrm>
            <a:off x="1828800" y="4629150"/>
            <a:ext cx="66294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Biden School of Public Policy &amp; Administration | www.bidenschool.udel.edu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ison">
  <p:cSld name="1_Comparis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>
            <a:spLocks noGrp="1"/>
          </p:cNvSpPr>
          <p:nvPr>
            <p:ph type="body" idx="1"/>
          </p:nvPr>
        </p:nvSpPr>
        <p:spPr>
          <a:xfrm>
            <a:off x="457200" y="514350"/>
            <a:ext cx="4040188" cy="773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2"/>
          </p:nvPr>
        </p:nvSpPr>
        <p:spPr>
          <a:xfrm>
            <a:off x="457200" y="1288255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body" idx="3"/>
          </p:nvPr>
        </p:nvSpPr>
        <p:spPr>
          <a:xfrm>
            <a:off x="4645026" y="514350"/>
            <a:ext cx="4041775" cy="773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body" idx="4"/>
          </p:nvPr>
        </p:nvSpPr>
        <p:spPr>
          <a:xfrm>
            <a:off x="4645026" y="1288255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8" name="Google Shape;38;p17"/>
          <p:cNvSpPr txBox="1"/>
          <p:nvPr/>
        </p:nvSpPr>
        <p:spPr>
          <a:xfrm>
            <a:off x="1828800" y="4629150"/>
            <a:ext cx="66294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Biden School of Public Policy &amp; Administration | www.bidenschool.udel.edu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8"/>
          <p:cNvSpPr txBox="1">
            <a:spLocks noGrp="1"/>
          </p:cNvSpPr>
          <p:nvPr>
            <p:ph type="title"/>
          </p:nvPr>
        </p:nvSpPr>
        <p:spPr>
          <a:xfrm>
            <a:off x="457200" y="5143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609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8"/>
          <p:cNvSpPr txBox="1"/>
          <p:nvPr/>
        </p:nvSpPr>
        <p:spPr>
          <a:xfrm>
            <a:off x="1828800" y="4629150"/>
            <a:ext cx="66294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Biden School of Public Policy &amp; Administration | www.bidenschool.udel.edu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9"/>
          <p:cNvSpPr txBox="1"/>
          <p:nvPr/>
        </p:nvSpPr>
        <p:spPr>
          <a:xfrm>
            <a:off x="1828800" y="4629150"/>
            <a:ext cx="66294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Biden School of Public Policy &amp; Administration | www.bidenschool.udel.edu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0"/>
          <p:cNvSpPr txBox="1">
            <a:spLocks noGrp="1"/>
          </p:cNvSpPr>
          <p:nvPr>
            <p:ph type="title"/>
          </p:nvPr>
        </p:nvSpPr>
        <p:spPr>
          <a:xfrm>
            <a:off x="457201" y="438150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rgbClr val="00609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body" idx="1"/>
          </p:nvPr>
        </p:nvSpPr>
        <p:spPr>
          <a:xfrm>
            <a:off x="3575050" y="438151"/>
            <a:ext cx="511175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body" idx="2"/>
          </p:nvPr>
        </p:nvSpPr>
        <p:spPr>
          <a:xfrm>
            <a:off x="457201" y="1428750"/>
            <a:ext cx="3008313" cy="266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rgbClr val="006096"/>
              </a:buClr>
              <a:buSzPts val="1400"/>
              <a:buNone/>
              <a:defRPr sz="1400">
                <a:solidFill>
                  <a:srgbClr val="006096"/>
                </a:solidFill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8" name="Google Shape;48;p20"/>
          <p:cNvSpPr txBox="1"/>
          <p:nvPr/>
        </p:nvSpPr>
        <p:spPr>
          <a:xfrm>
            <a:off x="1828800" y="4629150"/>
            <a:ext cx="66294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Biden School of Public Policy &amp; Administration | www.bidenschool.udel.edu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91440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943100"/>
            <a:ext cx="8229600" cy="2651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"/>
          <p:cNvSpPr txBox="1">
            <a:spLocks noGrp="1"/>
          </p:cNvSpPr>
          <p:nvPr>
            <p:ph type="ctrTitle"/>
          </p:nvPr>
        </p:nvSpPr>
        <p:spPr>
          <a:xfrm>
            <a:off x="35313" y="1126262"/>
            <a:ext cx="9108687" cy="213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4000" i="1">
                <a:solidFill>
                  <a:srgbClr val="F2F2F2"/>
                </a:solidFill>
              </a:rPr>
            </a:br>
            <a:br>
              <a:rPr lang="en-US" sz="4000" i="1">
                <a:solidFill>
                  <a:srgbClr val="F2F2F2"/>
                </a:solidFill>
              </a:rPr>
            </a:br>
            <a:br>
              <a:rPr lang="en-US" sz="2800" b="1" i="1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b="1"/>
              <a:t>Addressing Affordable Housing </a:t>
            </a:r>
            <a:br>
              <a:rPr lang="en-US" b="1"/>
            </a:br>
            <a:r>
              <a:rPr lang="en-US" b="1"/>
              <a:t>in the Rehoboth Area</a:t>
            </a:r>
            <a:br>
              <a:rPr lang="en-US" b="1"/>
            </a:br>
            <a:br>
              <a:rPr lang="en-US" sz="1600" b="1">
                <a:latin typeface="Quattrocento Sans"/>
                <a:ea typeface="Quattrocento Sans"/>
                <a:cs typeface="Quattrocento Sans"/>
                <a:sym typeface="Quattrocento Sans"/>
              </a:rPr>
            </a:br>
            <a:br>
              <a:rPr lang="en-US" sz="1400" b="1"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-US" sz="2000"/>
              <a:t>February 15, 2023</a:t>
            </a:r>
            <a:br>
              <a:rPr lang="en-US" sz="4000"/>
            </a:br>
            <a:r>
              <a:rPr lang="en-US" sz="4000"/>
              <a:t> </a:t>
            </a:r>
            <a:br>
              <a:rPr lang="en-US" sz="4000"/>
            </a:br>
            <a:br>
              <a:rPr lang="en-US" sz="4000" b="1">
                <a:solidFill>
                  <a:srgbClr val="F2F2F2"/>
                </a:solidFill>
              </a:rPr>
            </a:br>
            <a:br>
              <a:rPr lang="en-US">
                <a:solidFill>
                  <a:srgbClr val="F2F2F2"/>
                </a:solidFill>
              </a:rPr>
            </a:br>
            <a:endParaRPr/>
          </a:p>
        </p:txBody>
      </p:sp>
      <p:sp>
        <p:nvSpPr>
          <p:cNvPr id="68" name="Google Shape;68;p1"/>
          <p:cNvSpPr txBox="1">
            <a:spLocks noGrp="1"/>
          </p:cNvSpPr>
          <p:nvPr>
            <p:ph type="subTitle" idx="1"/>
          </p:nvPr>
        </p:nvSpPr>
        <p:spPr>
          <a:xfrm>
            <a:off x="1147871" y="3029989"/>
            <a:ext cx="6848255" cy="1426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600"/>
              <a:buNone/>
            </a:pPr>
            <a:r>
              <a:rPr lang="en-US" sz="1600">
                <a:solidFill>
                  <a:srgbClr val="F2F2F2"/>
                </a:solidFill>
              </a:rPr>
              <a:t>Sean O’Neill, AICP</a:t>
            </a:r>
            <a:endParaRPr/>
          </a:p>
          <a:p>
            <a:pPr marL="0" lvl="0" indent="0" algn="ctr" rtl="0">
              <a:spcBef>
                <a:spcPts val="320"/>
              </a:spcBef>
              <a:spcAft>
                <a:spcPts val="0"/>
              </a:spcAft>
              <a:buClr>
                <a:srgbClr val="F2F2F2"/>
              </a:buClr>
              <a:buSzPts val="1600"/>
              <a:buNone/>
            </a:pPr>
            <a:r>
              <a:rPr lang="en-US" sz="16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Policy Scientist, Institute for Public Administration</a:t>
            </a:r>
            <a:endParaRPr/>
          </a:p>
          <a:p>
            <a:pPr marL="0" lvl="0" indent="0" algn="ctr" rtl="0">
              <a:spcBef>
                <a:spcPts val="320"/>
              </a:spcBef>
              <a:spcAft>
                <a:spcPts val="0"/>
              </a:spcAft>
              <a:buClr>
                <a:srgbClr val="F2F2F2"/>
              </a:buClr>
              <a:buSzPts val="1600"/>
              <a:buNone/>
            </a:pPr>
            <a:r>
              <a:rPr lang="en-US" sz="16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oneill@udel.edu</a:t>
            </a:r>
            <a:endParaRPr/>
          </a:p>
          <a:p>
            <a:pPr marL="0" lvl="0" indent="0" algn="ctr" rtl="0">
              <a:spcBef>
                <a:spcPts val="320"/>
              </a:spcBef>
              <a:spcAft>
                <a:spcPts val="0"/>
              </a:spcAft>
              <a:buClr>
                <a:srgbClr val="F2F2F2"/>
              </a:buClr>
              <a:buSzPts val="1600"/>
              <a:buNone/>
            </a:pPr>
            <a:r>
              <a:rPr lang="en-US" sz="16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(302)-831-4926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"/>
          <p:cNvSpPr txBox="1"/>
          <p:nvPr/>
        </p:nvSpPr>
        <p:spPr>
          <a:xfrm>
            <a:off x="1567409" y="1126262"/>
            <a:ext cx="58293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0" name="Google Shape;70;p1"/>
          <p:cNvSpPr txBox="1"/>
          <p:nvPr/>
        </p:nvSpPr>
        <p:spPr>
          <a:xfrm>
            <a:off x="2171700" y="2914650"/>
            <a:ext cx="48006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rgbClr val="B8DCFE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1" name="Google Shape;71;p1"/>
          <p:cNvSpPr/>
          <p:nvPr/>
        </p:nvSpPr>
        <p:spPr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0"/>
          <p:cNvSpPr txBox="1">
            <a:spLocks noGrp="1"/>
          </p:cNvSpPr>
          <p:nvPr>
            <p:ph type="title"/>
          </p:nvPr>
        </p:nvSpPr>
        <p:spPr>
          <a:xfrm>
            <a:off x="457200" y="438150"/>
            <a:ext cx="8229600" cy="42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5"/>
                </a:solidFill>
              </a:rPr>
              <a:t>Biden School Housing Policy Team</a:t>
            </a:r>
            <a:endParaRPr/>
          </a:p>
        </p:txBody>
      </p:sp>
      <p:sp>
        <p:nvSpPr>
          <p:cNvPr id="132" name="Google Shape;132;p10"/>
          <p:cNvSpPr txBox="1"/>
          <p:nvPr/>
        </p:nvSpPr>
        <p:spPr>
          <a:xfrm>
            <a:off x="1122950" y="1581150"/>
            <a:ext cx="3150300" cy="22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6096"/>
                </a:solidFill>
                <a:latin typeface="Calibri"/>
                <a:ea typeface="Calibri"/>
                <a:cs typeface="Calibri"/>
                <a:sym typeface="Calibri"/>
              </a:rPr>
              <a:t>Jerome Lewis</a:t>
            </a:r>
            <a:r>
              <a:rPr lang="en-US" sz="1400" b="0" i="0" u="none" strike="noStrike" cap="none">
                <a:solidFill>
                  <a:srgbClr val="006096"/>
                </a:solidFill>
                <a:latin typeface="Calibri"/>
                <a:ea typeface="Calibri"/>
                <a:cs typeface="Calibri"/>
                <a:sym typeface="Calibri"/>
              </a:rPr>
              <a:t>, Director</a:t>
            </a:r>
            <a:br>
              <a:rPr lang="en-US" sz="1400" b="0" i="0" u="none" strike="noStrike" cap="none">
                <a:solidFill>
                  <a:srgbClr val="00609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400" b="0" i="0" u="none" strike="noStrike" cap="none">
                <a:solidFill>
                  <a:srgbClr val="006096"/>
                </a:solidFill>
                <a:latin typeface="Calibri"/>
                <a:ea typeface="Calibri"/>
                <a:cs typeface="Calibri"/>
                <a:sym typeface="Calibri"/>
              </a:rPr>
              <a:t>Institute for Public Administration</a:t>
            </a:r>
            <a:br>
              <a:rPr lang="en-US" sz="1400" b="0" i="0" u="none" strike="noStrike" cap="none">
                <a:solidFill>
                  <a:srgbClr val="00609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400" b="0" i="1" u="none" strike="noStrike" cap="none">
                <a:solidFill>
                  <a:srgbClr val="006096"/>
                </a:solidFill>
                <a:latin typeface="Calibri"/>
                <a:ea typeface="Calibri"/>
                <a:cs typeface="Calibri"/>
                <a:sym typeface="Calibri"/>
              </a:rPr>
              <a:t>jlewis@udel.edu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6096"/>
                </a:solidFill>
                <a:latin typeface="Calibri"/>
                <a:ea typeface="Calibri"/>
                <a:cs typeface="Calibri"/>
                <a:sym typeface="Calibri"/>
              </a:rPr>
              <a:t>Julia O’Hanlon</a:t>
            </a:r>
            <a:r>
              <a:rPr lang="en-US" sz="1400" b="0" i="0" u="none" strike="noStrike" cap="none">
                <a:solidFill>
                  <a:srgbClr val="006096"/>
                </a:solidFill>
                <a:latin typeface="Calibri"/>
                <a:ea typeface="Calibri"/>
                <a:cs typeface="Calibri"/>
                <a:sym typeface="Calibri"/>
              </a:rPr>
              <a:t>, Policy Scientist</a:t>
            </a:r>
            <a:br>
              <a:rPr lang="en-US" sz="1400" b="0" i="0" u="none" strike="noStrike" cap="none">
                <a:solidFill>
                  <a:srgbClr val="00609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400" b="0" i="0" u="none" strike="noStrike" cap="none">
                <a:solidFill>
                  <a:srgbClr val="006096"/>
                </a:solidFill>
                <a:latin typeface="Calibri"/>
                <a:ea typeface="Calibri"/>
                <a:cs typeface="Calibri"/>
                <a:sym typeface="Calibri"/>
              </a:rPr>
              <a:t>Institute for Public Administrations</a:t>
            </a:r>
            <a:br>
              <a:rPr lang="en-US" sz="1400" b="0" i="0" u="none" strike="noStrike" cap="none">
                <a:solidFill>
                  <a:srgbClr val="00609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400" b="0" i="1" u="none" strike="noStrike" cap="none">
                <a:solidFill>
                  <a:srgbClr val="006096"/>
                </a:solidFill>
                <a:latin typeface="Calibri"/>
                <a:ea typeface="Calibri"/>
                <a:cs typeface="Calibri"/>
                <a:sym typeface="Calibri"/>
              </a:rPr>
              <a:t>jusmith@udel.edu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6096"/>
                </a:solidFill>
                <a:latin typeface="Calibri"/>
                <a:ea typeface="Calibri"/>
                <a:cs typeface="Calibri"/>
                <a:sym typeface="Calibri"/>
              </a:rPr>
              <a:t>Sean O’Neill</a:t>
            </a:r>
            <a:r>
              <a:rPr lang="en-US" sz="1400" b="0" i="0" u="none" strike="noStrike" cap="none">
                <a:solidFill>
                  <a:srgbClr val="006096"/>
                </a:solidFill>
                <a:latin typeface="Calibri"/>
                <a:ea typeface="Calibri"/>
                <a:cs typeface="Calibri"/>
                <a:sym typeface="Calibri"/>
              </a:rPr>
              <a:t>, Policy Scientist</a:t>
            </a:r>
            <a:br>
              <a:rPr lang="en-US" sz="1400" b="0" i="0" u="none" strike="noStrike" cap="none">
                <a:solidFill>
                  <a:srgbClr val="00609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400" b="0" i="0" u="none" strike="noStrike" cap="none">
                <a:solidFill>
                  <a:srgbClr val="006096"/>
                </a:solidFill>
                <a:latin typeface="Calibri"/>
                <a:ea typeface="Calibri"/>
                <a:cs typeface="Calibri"/>
                <a:sym typeface="Calibri"/>
              </a:rPr>
              <a:t>Institute for Public Administration</a:t>
            </a:r>
            <a:br>
              <a:rPr lang="en-US" sz="1400" b="0" i="0" u="none" strike="noStrike" cap="none">
                <a:solidFill>
                  <a:srgbClr val="00609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400" b="0" i="1" u="none" strike="noStrike" cap="none">
                <a:solidFill>
                  <a:srgbClr val="006096"/>
                </a:solidFill>
                <a:latin typeface="Calibri"/>
                <a:ea typeface="Calibri"/>
                <a:cs typeface="Calibri"/>
                <a:sym typeface="Calibri"/>
              </a:rPr>
              <a:t>oneill@udel.edu</a:t>
            </a:r>
            <a:endParaRPr sz="1400" b="0" i="1" u="none" strike="noStrike" cap="none">
              <a:solidFill>
                <a:srgbClr val="0060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0"/>
          <p:cNvSpPr txBox="1"/>
          <p:nvPr/>
        </p:nvSpPr>
        <p:spPr>
          <a:xfrm>
            <a:off x="4572000" y="1474800"/>
            <a:ext cx="4070700" cy="24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b="1">
                <a:solidFill>
                  <a:srgbClr val="006096"/>
                </a:solidFill>
                <a:latin typeface="Calibri"/>
                <a:ea typeface="Calibri"/>
                <a:cs typeface="Calibri"/>
                <a:sym typeface="Calibri"/>
              </a:rPr>
              <a:t>Stephen Metraux</a:t>
            </a:r>
            <a:r>
              <a:rPr lang="en-US">
                <a:solidFill>
                  <a:srgbClr val="006096"/>
                </a:solidFill>
                <a:latin typeface="Calibri"/>
                <a:ea typeface="Calibri"/>
                <a:cs typeface="Calibri"/>
                <a:sym typeface="Calibri"/>
              </a:rPr>
              <a:t>, Director</a:t>
            </a:r>
            <a:br>
              <a:rPr lang="en-US">
                <a:solidFill>
                  <a:srgbClr val="00609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>
                <a:solidFill>
                  <a:srgbClr val="006096"/>
                </a:solidFill>
                <a:latin typeface="Calibri"/>
                <a:ea typeface="Calibri"/>
                <a:cs typeface="Calibri"/>
                <a:sym typeface="Calibri"/>
              </a:rPr>
              <a:t>Center for Community Research and Service</a:t>
            </a:r>
            <a:br>
              <a:rPr lang="en-US">
                <a:solidFill>
                  <a:srgbClr val="00609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i="1">
                <a:solidFill>
                  <a:srgbClr val="006096"/>
                </a:solidFill>
                <a:latin typeface="Calibri"/>
                <a:ea typeface="Calibri"/>
                <a:cs typeface="Calibri"/>
                <a:sym typeface="Calibri"/>
              </a:rPr>
              <a:t>metraux@udel.edu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b="1">
                <a:solidFill>
                  <a:srgbClr val="006096"/>
                </a:solidFill>
                <a:latin typeface="Calibri"/>
                <a:ea typeface="Calibri"/>
                <a:cs typeface="Calibri"/>
                <a:sym typeface="Calibri"/>
              </a:rPr>
              <a:t>Roger Hesketh</a:t>
            </a:r>
            <a:r>
              <a:rPr lang="en-US">
                <a:solidFill>
                  <a:srgbClr val="006096"/>
                </a:solidFill>
                <a:latin typeface="Calibri"/>
                <a:ea typeface="Calibri"/>
                <a:cs typeface="Calibri"/>
                <a:sym typeface="Calibri"/>
              </a:rPr>
              <a:t>, Community Revitalization</a:t>
            </a:r>
            <a:br>
              <a:rPr lang="en-US">
                <a:solidFill>
                  <a:srgbClr val="00609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>
                <a:solidFill>
                  <a:srgbClr val="006096"/>
                </a:solidFill>
                <a:latin typeface="Calibri"/>
                <a:ea typeface="Calibri"/>
                <a:cs typeface="Calibri"/>
                <a:sym typeface="Calibri"/>
              </a:rPr>
              <a:t>Center for Community Research and Service</a:t>
            </a:r>
            <a:br>
              <a:rPr lang="en-US">
                <a:solidFill>
                  <a:srgbClr val="00609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i="1">
                <a:solidFill>
                  <a:srgbClr val="006096"/>
                </a:solidFill>
                <a:latin typeface="Calibri"/>
                <a:ea typeface="Calibri"/>
                <a:cs typeface="Calibri"/>
                <a:sym typeface="Calibri"/>
              </a:rPr>
              <a:t>rogergh@udel.edu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6096"/>
                </a:solidFill>
                <a:latin typeface="Calibri"/>
                <a:ea typeface="Calibri"/>
                <a:cs typeface="Calibri"/>
                <a:sym typeface="Calibri"/>
              </a:rPr>
              <a:t>Mimi Rayl</a:t>
            </a:r>
            <a:r>
              <a:rPr lang="en-US">
                <a:solidFill>
                  <a:srgbClr val="006096"/>
                </a:solidFill>
                <a:latin typeface="Calibri"/>
                <a:ea typeface="Calibri"/>
                <a:cs typeface="Calibri"/>
                <a:sym typeface="Calibri"/>
              </a:rPr>
              <a:t>, Housing Initiatives Coordinator</a:t>
            </a:r>
            <a:br>
              <a:rPr lang="en-US">
                <a:solidFill>
                  <a:srgbClr val="00609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>
                <a:solidFill>
                  <a:srgbClr val="006096"/>
                </a:solidFill>
                <a:latin typeface="Calibri"/>
                <a:ea typeface="Calibri"/>
                <a:cs typeface="Calibri"/>
                <a:sym typeface="Calibri"/>
              </a:rPr>
              <a:t>Center for Community Research and Service</a:t>
            </a:r>
            <a:br>
              <a:rPr lang="en-US">
                <a:solidFill>
                  <a:srgbClr val="00609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i="1">
                <a:solidFill>
                  <a:srgbClr val="006096"/>
                </a:solidFill>
                <a:latin typeface="Calibri"/>
                <a:ea typeface="Calibri"/>
                <a:cs typeface="Calibri"/>
                <a:sym typeface="Calibri"/>
              </a:rPr>
              <a:t>mimirayl@udel.edu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"/>
          <p:cNvSpPr txBox="1">
            <a:spLocks noGrp="1"/>
          </p:cNvSpPr>
          <p:nvPr>
            <p:ph type="title"/>
          </p:nvPr>
        </p:nvSpPr>
        <p:spPr>
          <a:xfrm>
            <a:off x="466200" y="3619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Problem</a:t>
            </a:r>
            <a:endParaRPr/>
          </a:p>
        </p:txBody>
      </p:sp>
      <p:sp>
        <p:nvSpPr>
          <p:cNvPr id="77" name="Google Shape;77;p2"/>
          <p:cNvSpPr txBox="1"/>
          <p:nvPr/>
        </p:nvSpPr>
        <p:spPr>
          <a:xfrm>
            <a:off x="533400" y="1276350"/>
            <a:ext cx="815340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"/>
          <p:cNvSpPr txBox="1"/>
          <p:nvPr/>
        </p:nvSpPr>
        <p:spPr>
          <a:xfrm>
            <a:off x="533400" y="1276350"/>
            <a:ext cx="8153400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Delaware is over 18,000 rental units short of where we should be to keep up with market demands (National Low Income Housing Coalition)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Cost is primarily impacting people under 40 and low and moderate income</a:t>
            </a:r>
            <a:endParaRPr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Extremely negative impact on both the local economy and quality of life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3" descr="Graphical user interface, char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3302" y="2421183"/>
            <a:ext cx="6957395" cy="2680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3" descr="Chart, line char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19600" y="86676"/>
            <a:ext cx="4038600" cy="242947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3"/>
          <p:cNvSpPr txBox="1"/>
          <p:nvPr/>
        </p:nvSpPr>
        <p:spPr>
          <a:xfrm>
            <a:off x="228600" y="285750"/>
            <a:ext cx="4572000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Housing Starts vs Population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1980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Working Age Population – 206 million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Housing Starts – 1.3 million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2019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Working Age Population – 129 million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Housing Starts – 1.3 million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4" descr="Graphical user interface, chart, histogram, scatter char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3000" y="2571750"/>
            <a:ext cx="6594519" cy="2540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4" descr="Graphical user interface, char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43004" y="25205"/>
            <a:ext cx="6594515" cy="25406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"/>
          <p:cNvSpPr txBox="1">
            <a:spLocks noGrp="1"/>
          </p:cNvSpPr>
          <p:nvPr>
            <p:ph type="title"/>
          </p:nvPr>
        </p:nvSpPr>
        <p:spPr>
          <a:xfrm>
            <a:off x="457200" y="3619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Impact on Communities</a:t>
            </a:r>
            <a:endParaRPr/>
          </a:p>
        </p:txBody>
      </p:sp>
      <p:sp>
        <p:nvSpPr>
          <p:cNvPr id="97" name="Google Shape;97;p5"/>
          <p:cNvSpPr txBox="1"/>
          <p:nvPr/>
        </p:nvSpPr>
        <p:spPr>
          <a:xfrm>
            <a:off x="533400" y="1276350"/>
            <a:ext cx="815340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5"/>
          <p:cNvSpPr txBox="1"/>
          <p:nvPr/>
        </p:nvSpPr>
        <p:spPr>
          <a:xfrm>
            <a:off x="533400" y="1276350"/>
            <a:ext cx="8153400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Many businesses reporting an inability to hire and/or keep employees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Young professionals are delaying buying a home and establishing families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Less expendable income for individuals and families to spend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"/>
          <p:cNvSpPr txBox="1">
            <a:spLocks noGrp="1"/>
          </p:cNvSpPr>
          <p:nvPr>
            <p:ph type="title"/>
          </p:nvPr>
        </p:nvSpPr>
        <p:spPr>
          <a:xfrm>
            <a:off x="457200" y="3619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Biden School Housing Team’s Work</a:t>
            </a:r>
            <a:endParaRPr/>
          </a:p>
        </p:txBody>
      </p:sp>
      <p:sp>
        <p:nvSpPr>
          <p:cNvPr id="104" name="Google Shape;104;p6"/>
          <p:cNvSpPr txBox="1"/>
          <p:nvPr/>
        </p:nvSpPr>
        <p:spPr>
          <a:xfrm>
            <a:off x="533400" y="1276350"/>
            <a:ext cx="8153400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Housing Webinar Series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Healthier Housing Report for Habitat for Humanity Delaware Chapters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Coordinating and collaborating with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Housing professionals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State officials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Local officials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Economic development &amp; business community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7"/>
          <p:cNvSpPr txBox="1">
            <a:spLocks noGrp="1"/>
          </p:cNvSpPr>
          <p:nvPr>
            <p:ph type="title"/>
          </p:nvPr>
        </p:nvSpPr>
        <p:spPr>
          <a:xfrm>
            <a:off x="463200" y="3619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Can Your Chamber Help?</a:t>
            </a:r>
            <a:endParaRPr/>
          </a:p>
        </p:txBody>
      </p:sp>
      <p:sp>
        <p:nvSpPr>
          <p:cNvPr id="110" name="Google Shape;110;p7"/>
          <p:cNvSpPr txBox="1"/>
          <p:nvPr/>
        </p:nvSpPr>
        <p:spPr>
          <a:xfrm>
            <a:off x="533400" y="1276350"/>
            <a:ext cx="815340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7"/>
          <p:cNvSpPr txBox="1"/>
          <p:nvPr/>
        </p:nvSpPr>
        <p:spPr>
          <a:xfrm>
            <a:off x="533400" y="1276350"/>
            <a:ext cx="8153400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Identify how businesses are being impacted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Share stories and information on how the local economy is being impacted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Advocate for solutions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"/>
          <p:cNvSpPr txBox="1">
            <a:spLocks noGrp="1"/>
          </p:cNvSpPr>
          <p:nvPr>
            <p:ph type="title"/>
          </p:nvPr>
        </p:nvSpPr>
        <p:spPr>
          <a:xfrm>
            <a:off x="457200" y="19050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Potential Solutions</a:t>
            </a:r>
            <a:endParaRPr/>
          </a:p>
        </p:txBody>
      </p:sp>
      <p:sp>
        <p:nvSpPr>
          <p:cNvPr id="117" name="Google Shape;117;p8"/>
          <p:cNvSpPr txBox="1"/>
          <p:nvPr/>
        </p:nvSpPr>
        <p:spPr>
          <a:xfrm>
            <a:off x="533400" y="1276350"/>
            <a:ext cx="815340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8"/>
          <p:cNvSpPr txBox="1"/>
          <p:nvPr/>
        </p:nvSpPr>
        <p:spPr>
          <a:xfrm>
            <a:off x="457200" y="1047750"/>
            <a:ext cx="8153400" cy="3139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Allow more multifamily housing development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Allow accessory dwelling units (sometimes referred to as “granny flats”)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Advocate for more State and County funding for affordable housing</a:t>
            </a:r>
            <a:endParaRPr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Advocate for ALL large developments to include workforce housing units (typically 10-20%)</a:t>
            </a:r>
            <a:endParaRPr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Join the YIMBY movement and stop fighting new development that is non-single family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9"/>
          <p:cNvSpPr txBox="1">
            <a:spLocks noGrp="1"/>
          </p:cNvSpPr>
          <p:nvPr>
            <p:ph type="title"/>
          </p:nvPr>
        </p:nvSpPr>
        <p:spPr>
          <a:xfrm>
            <a:off x="457200" y="19050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Potential Solutions</a:t>
            </a:r>
            <a:endParaRPr/>
          </a:p>
        </p:txBody>
      </p:sp>
      <p:sp>
        <p:nvSpPr>
          <p:cNvPr id="124" name="Google Shape;124;p9"/>
          <p:cNvSpPr txBox="1"/>
          <p:nvPr/>
        </p:nvSpPr>
        <p:spPr>
          <a:xfrm>
            <a:off x="533400" y="1276350"/>
            <a:ext cx="815340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9"/>
          <p:cNvSpPr txBox="1"/>
          <p:nvPr/>
        </p:nvSpPr>
        <p:spPr>
          <a:xfrm>
            <a:off x="457200" y="1047750"/>
            <a:ext cx="8153400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 a 501c3 Housing Partnership in order to directly address the crisis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Join with local housing advocates to collectively advocate and develop new workforce and affordable housing options in the Rehoboth area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Successful Examples</a:t>
            </a:r>
            <a:endParaRPr/>
          </a:p>
          <a:p>
            <a:pPr marL="74295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Housing Forward Virginia (Statewide in Virginia)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Lancaster Housing Opportunity Partnership (Lancaster, PA)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Vail Housing Partnership (Vail, CO)</a:t>
            </a:r>
            <a:endParaRPr/>
          </a:p>
          <a:p>
            <a:pPr marL="74295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D Primary and Secondary">
      <a:dk1>
        <a:srgbClr val="000000"/>
      </a:dk1>
      <a:lt1>
        <a:srgbClr val="FFFFFF"/>
      </a:lt1>
      <a:dk2>
        <a:srgbClr val="00539F"/>
      </a:dk2>
      <a:lt2>
        <a:srgbClr val="EEECE1"/>
      </a:lt2>
      <a:accent1>
        <a:srgbClr val="4F81BD"/>
      </a:accent1>
      <a:accent2>
        <a:srgbClr val="AF1E2D"/>
      </a:accent2>
      <a:accent3>
        <a:srgbClr val="BED600"/>
      </a:accent3>
      <a:accent4>
        <a:srgbClr val="5A8E22"/>
      </a:accent4>
      <a:accent5>
        <a:srgbClr val="00A0DF"/>
      </a:accent5>
      <a:accent6>
        <a:srgbClr val="EF8200"/>
      </a:accent6>
      <a:hlink>
        <a:srgbClr val="00539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101B1B1E302B47A8A10352A49AE486" ma:contentTypeVersion="14" ma:contentTypeDescription="Create a new document." ma:contentTypeScope="" ma:versionID="b5de24df05d9077366c3aa1fef3b0314">
  <xsd:schema xmlns:xsd="http://www.w3.org/2001/XMLSchema" xmlns:xs="http://www.w3.org/2001/XMLSchema" xmlns:p="http://schemas.microsoft.com/office/2006/metadata/properties" xmlns:ns2="931c078c-f460-4e10-96fa-c3d0e79a754c" xmlns:ns3="0929e594-2e25-47db-ba66-6b67dda02c85" targetNamespace="http://schemas.microsoft.com/office/2006/metadata/properties" ma:root="true" ma:fieldsID="f567ffc661d5588a19598d712989483b" ns2:_="" ns3:_="">
    <xsd:import namespace="931c078c-f460-4e10-96fa-c3d0e79a754c"/>
    <xsd:import namespace="0929e594-2e25-47db-ba66-6b67dda02c8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1c078c-f460-4e10-96fa-c3d0e79a75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efc7c0be-9392-4650-862b-6d3430e344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29e594-2e25-47db-ba66-6b67dda02c85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75359e8a-4f40-47b6-ba3f-e2376e780959}" ma:internalName="TaxCatchAll" ma:showField="CatchAllData" ma:web="0929e594-2e25-47db-ba66-6b67dda02c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DFD4632-1762-4D1D-8B76-D03217825D08}"/>
</file>

<file path=customXml/itemProps2.xml><?xml version="1.0" encoding="utf-8"?>
<ds:datastoreItem xmlns:ds="http://schemas.openxmlformats.org/officeDocument/2006/customXml" ds:itemID="{0F4F0C67-A331-40F8-AA5E-254EFC15AB58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496</Words>
  <Application>Microsoft Office PowerPoint</Application>
  <PresentationFormat>On-screen Show (16:9)</PresentationFormat>
  <Paragraphs>74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Trebuchet MS</vt:lpstr>
      <vt:lpstr>Helvetica Neue</vt:lpstr>
      <vt:lpstr>Arial</vt:lpstr>
      <vt:lpstr>Quattrocento Sans</vt:lpstr>
      <vt:lpstr>Calibri</vt:lpstr>
      <vt:lpstr>Office Theme</vt:lpstr>
      <vt:lpstr>   Addressing Affordable Housing  in the Rehoboth Area   February 15, 2023     </vt:lpstr>
      <vt:lpstr>The Problem</vt:lpstr>
      <vt:lpstr>PowerPoint Presentation</vt:lpstr>
      <vt:lpstr>PowerPoint Presentation</vt:lpstr>
      <vt:lpstr>The Impact on Communities</vt:lpstr>
      <vt:lpstr>Biden School Housing Team’s Work</vt:lpstr>
      <vt:lpstr>How Can Your Chamber Help?</vt:lpstr>
      <vt:lpstr>Potential Solutions</vt:lpstr>
      <vt:lpstr>Potential Solutions</vt:lpstr>
      <vt:lpstr>Biden School Housing Policy Team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Addressing Affordable Housing  in the Rehoboth Area   February 15, 2023</dc:title>
  <dc:creator>Gail Armstrong</dc:creator>
  <cp:lastModifiedBy>O'Neill, Sean</cp:lastModifiedBy>
  <cp:revision>1</cp:revision>
  <dcterms:created xsi:type="dcterms:W3CDTF">2014-12-16T17:00:44Z</dcterms:created>
  <dcterms:modified xsi:type="dcterms:W3CDTF">2023-02-13T20:02:07Z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0x0101001044503B490A1F449226930ADC8E9D67</vt:lpwstr>
  </property>
</Properties>
</file>